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708-821D-4213-BE62-DB4E11C1994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2618-9F17-4A79-A852-A331D07F7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6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708-821D-4213-BE62-DB4E11C1994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2618-9F17-4A79-A852-A331D07F7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7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708-821D-4213-BE62-DB4E11C1994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2618-9F17-4A79-A852-A331D07F7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9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708-821D-4213-BE62-DB4E11C1994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2618-9F17-4A79-A852-A331D07F7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708-821D-4213-BE62-DB4E11C1994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2618-9F17-4A79-A852-A331D07F7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7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708-821D-4213-BE62-DB4E11C1994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2618-9F17-4A79-A852-A331D07F7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6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708-821D-4213-BE62-DB4E11C1994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2618-9F17-4A79-A852-A331D07F7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4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708-821D-4213-BE62-DB4E11C1994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2618-9F17-4A79-A852-A331D07F7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6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708-821D-4213-BE62-DB4E11C1994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2618-9F17-4A79-A852-A331D07F7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1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708-821D-4213-BE62-DB4E11C1994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2618-9F17-4A79-A852-A331D07F7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6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708-821D-4213-BE62-DB4E11C1994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2618-9F17-4A79-A852-A331D07F7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9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66708-821D-4213-BE62-DB4E11C1994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F2618-9F17-4A79-A852-A331D07F7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4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653"/>
            <a:ext cx="14859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 CÔNG DÂN 10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5900" y="239858"/>
            <a:ext cx="76200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CHUYÊN ĐỀ 1: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TGVC</a:t>
            </a:r>
          </a:p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ND2: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CÁCH THỨC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VĐ VÀ PT CỦA TGVC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146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Yêu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cầu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cần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đạt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của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chúng</a:t>
            </a:r>
            <a:r>
              <a:rPr lang="en-US" sz="2800" b="1" i="1" dirty="0" smtClean="0"/>
              <a:t> ta </a:t>
            </a:r>
            <a:r>
              <a:rPr lang="en-US" sz="2800" b="1" i="1" dirty="0" err="1" smtClean="0"/>
              <a:t>sau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tiết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học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hôm</a:t>
            </a:r>
            <a:r>
              <a:rPr lang="en-US" sz="2800" b="1" i="1" dirty="0" smtClean="0"/>
              <a:t> nay </a:t>
            </a:r>
            <a:r>
              <a:rPr lang="en-US" sz="2800" b="1" i="1" dirty="0" err="1" smtClean="0"/>
              <a:t>là</a:t>
            </a:r>
            <a:r>
              <a:rPr lang="en-US" sz="2800" b="1" i="1" dirty="0" smtClean="0"/>
              <a:t>: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- </a:t>
            </a:r>
            <a:r>
              <a:rPr lang="en-US" sz="2800" b="1" dirty="0" err="1" smtClean="0"/>
              <a:t>Thế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lượng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SVHT?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- </a:t>
            </a:r>
            <a:r>
              <a:rPr lang="en-US" sz="2800" b="1" dirty="0" err="1" smtClean="0"/>
              <a:t>Cách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thức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phát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triển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SVHT.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-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dưỡng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ngày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chúng</a:t>
            </a:r>
            <a:r>
              <a:rPr lang="en-US" sz="2800" b="1" dirty="0" smtClean="0"/>
              <a:t> ta </a:t>
            </a:r>
            <a:r>
              <a:rPr lang="en-US" sz="2800" b="1" dirty="0" err="1" smtClean="0"/>
              <a:t>cần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rèn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luyện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trì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thường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việc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nhỏ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tránh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biểu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nôn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nóng</a:t>
            </a:r>
            <a:r>
              <a:rPr lang="en-US" sz="2800" b="1" dirty="0" smtClean="0"/>
              <a:t>, “</a:t>
            </a:r>
            <a:r>
              <a:rPr lang="en-US" sz="2800" b="1" dirty="0" err="1" smtClean="0"/>
              <a:t>đốt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cháy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đoạn</a:t>
            </a:r>
            <a:r>
              <a:rPr lang="en-US" sz="2800" b="1" dirty="0" smtClean="0"/>
              <a:t>”.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038600" y="6044453"/>
            <a:ext cx="4724400" cy="8382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NÀO! BẮT ĐẦU THÔI!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0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động powerpoint đẹp, sinh động nhất cho bài thuyết trì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8" y="-1"/>
            <a:ext cx="9157447" cy="68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/>
              <a:t>Mỗi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sự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vật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hiện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tượng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trong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thế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giới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đều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có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mặt</a:t>
            </a:r>
            <a:r>
              <a:rPr lang="en-US" sz="3200" b="1" i="1" dirty="0" smtClean="0"/>
              <a:t> </a:t>
            </a:r>
            <a:r>
              <a:rPr lang="en-US" sz="4400" b="1" i="1" dirty="0" smtClean="0">
                <a:solidFill>
                  <a:srgbClr val="FF0000"/>
                </a:solidFill>
              </a:rPr>
              <a:t>CHẤT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và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mặt</a:t>
            </a:r>
            <a:r>
              <a:rPr lang="en-US" sz="3200" b="1" i="1" dirty="0" smtClean="0"/>
              <a:t> </a:t>
            </a:r>
            <a:r>
              <a:rPr lang="en-US" sz="4400" b="1" i="1" dirty="0" smtClean="0">
                <a:solidFill>
                  <a:srgbClr val="FF0000"/>
                </a:solidFill>
              </a:rPr>
              <a:t>LƯỢNG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thống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nhất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với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nhau</a:t>
            </a:r>
            <a:r>
              <a:rPr lang="en-US" sz="3200" b="1" i="1" dirty="0" smtClean="0"/>
              <a:t>…</a:t>
            </a:r>
            <a:endParaRPr lang="en-US" sz="32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00200" y="1752600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 smtClean="0"/>
              <a:t>Bạn</a:t>
            </a:r>
            <a:r>
              <a:rPr lang="en-US" sz="2800" b="1" i="1" dirty="0" smtClean="0"/>
              <a:t> A </a:t>
            </a:r>
            <a:r>
              <a:rPr lang="en-US" sz="2800" b="1" i="1" dirty="0" err="1" smtClean="0"/>
              <a:t>đạt</a:t>
            </a:r>
            <a:r>
              <a:rPr lang="en-US" sz="2800" b="1" i="1" dirty="0" smtClean="0"/>
              <a:t> </a:t>
            </a:r>
            <a:r>
              <a:rPr lang="en-US" sz="3200" b="1" i="1" dirty="0" err="1" smtClean="0">
                <a:solidFill>
                  <a:schemeClr val="accent6"/>
                </a:solidFill>
              </a:rPr>
              <a:t>danh</a:t>
            </a:r>
            <a:r>
              <a:rPr lang="en-US" sz="3200" b="1" i="1" dirty="0" smtClean="0">
                <a:solidFill>
                  <a:schemeClr val="accent6"/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6"/>
                </a:solidFill>
              </a:rPr>
              <a:t>hiệu</a:t>
            </a:r>
            <a:r>
              <a:rPr lang="en-US" sz="3200" b="1" i="1" dirty="0" smtClean="0">
                <a:solidFill>
                  <a:schemeClr val="accent6"/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6"/>
                </a:solidFill>
              </a:rPr>
              <a:t>học</a:t>
            </a:r>
            <a:r>
              <a:rPr lang="en-US" sz="3200" b="1" i="1" dirty="0" smtClean="0">
                <a:solidFill>
                  <a:schemeClr val="accent6"/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6"/>
                </a:solidFill>
              </a:rPr>
              <a:t>sinh</a:t>
            </a:r>
            <a:r>
              <a:rPr lang="en-US" sz="3200" b="1" i="1" dirty="0" smtClean="0">
                <a:solidFill>
                  <a:schemeClr val="accent6"/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6"/>
                </a:solidFill>
              </a:rPr>
              <a:t>giỏi</a:t>
            </a:r>
            <a:r>
              <a:rPr lang="en-US" sz="3200" b="1" i="1" dirty="0" smtClean="0">
                <a:solidFill>
                  <a:schemeClr val="accent6"/>
                </a:solidFill>
              </a:rPr>
              <a:t> </a:t>
            </a:r>
            <a:r>
              <a:rPr lang="en-US" sz="2800" b="1" i="1" dirty="0" err="1" smtClean="0"/>
              <a:t>sau</a:t>
            </a:r>
            <a:r>
              <a:rPr lang="en-US" sz="2800" b="1" i="1" dirty="0" smtClean="0"/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quá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trình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nỗ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lực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học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tập</a:t>
            </a:r>
            <a:r>
              <a:rPr lang="en-US" sz="2800" b="1" i="1" dirty="0" smtClean="0"/>
              <a:t>.</a:t>
            </a:r>
            <a:endParaRPr lang="en-US" sz="2800" b="1" dirty="0"/>
          </a:p>
          <a:p>
            <a:pPr algn="just"/>
            <a:r>
              <a:rPr lang="en-US" sz="2800" b="1" i="1" dirty="0" err="1" smtClean="0"/>
              <a:t>Nỗ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lực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học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tập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chính</a:t>
            </a:r>
            <a:r>
              <a:rPr lang="en-US" sz="2800" b="1" i="1" dirty="0" smtClean="0"/>
              <a:t>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</a:rPr>
              <a:t>là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</a:rPr>
              <a:t>cách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</a:rPr>
              <a:t>thức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để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bạn</a:t>
            </a:r>
            <a:r>
              <a:rPr lang="en-US" sz="2800" b="1" i="1" dirty="0" smtClean="0"/>
              <a:t> A </a:t>
            </a:r>
            <a:r>
              <a:rPr lang="en-US" sz="2800" b="1" i="1" dirty="0" err="1" smtClean="0"/>
              <a:t>đạt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danh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hiệu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học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sinh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giỏi</a:t>
            </a:r>
            <a:r>
              <a:rPr lang="en-US" sz="2800" b="1" i="1" dirty="0" smtClean="0"/>
              <a:t>. </a:t>
            </a:r>
          </a:p>
          <a:p>
            <a:pPr algn="just"/>
            <a:r>
              <a:rPr lang="en-US" sz="2800" b="1" i="1" dirty="0" err="1" smtClean="0">
                <a:sym typeface="Wingdings" pitchFamily="2" charset="2"/>
              </a:rPr>
              <a:t>Quá</a:t>
            </a:r>
            <a:r>
              <a:rPr lang="en-US" sz="2800" b="1" i="1" dirty="0" smtClean="0">
                <a:sym typeface="Wingdings" pitchFamily="2" charset="2"/>
              </a:rPr>
              <a:t> </a:t>
            </a:r>
            <a:r>
              <a:rPr lang="en-US" sz="2800" b="1" i="1" dirty="0" err="1" smtClean="0">
                <a:sym typeface="Wingdings" pitchFamily="2" charset="2"/>
              </a:rPr>
              <a:t>trình</a:t>
            </a:r>
            <a:r>
              <a:rPr lang="en-US" sz="2800" b="1" i="1" dirty="0" smtClean="0">
                <a:sym typeface="Wingdings" pitchFamily="2" charset="2"/>
              </a:rPr>
              <a:t> </a:t>
            </a:r>
            <a:r>
              <a:rPr lang="en-US" sz="2800" b="1" i="1" dirty="0" err="1" smtClean="0">
                <a:sym typeface="Wingdings" pitchFamily="2" charset="2"/>
              </a:rPr>
              <a:t>nỗ</a:t>
            </a:r>
            <a:r>
              <a:rPr lang="en-US" sz="2800" b="1" i="1" dirty="0" smtClean="0">
                <a:sym typeface="Wingdings" pitchFamily="2" charset="2"/>
              </a:rPr>
              <a:t> </a:t>
            </a:r>
            <a:r>
              <a:rPr lang="en-US" sz="2800" b="1" i="1" dirty="0" err="1" smtClean="0">
                <a:sym typeface="Wingdings" pitchFamily="2" charset="2"/>
              </a:rPr>
              <a:t>lực</a:t>
            </a:r>
            <a:r>
              <a:rPr lang="en-US" sz="2800" b="1" i="1" dirty="0" smtClean="0">
                <a:sym typeface="Wingdings" pitchFamily="2" charset="2"/>
              </a:rPr>
              <a:t>  </a:t>
            </a:r>
            <a:r>
              <a:rPr lang="en-US" sz="2800" b="1" i="1" dirty="0" err="1" smtClean="0">
                <a:sym typeface="Wingdings" pitchFamily="2" charset="2"/>
              </a:rPr>
              <a:t>tạo</a:t>
            </a:r>
            <a:r>
              <a:rPr lang="en-US" sz="2800" b="1" i="1" dirty="0" smtClean="0">
                <a:sym typeface="Wingdings" pitchFamily="2" charset="2"/>
              </a:rPr>
              <a:t> </a:t>
            </a:r>
            <a:r>
              <a:rPr lang="en-US" sz="2800" b="1" i="1" dirty="0" err="1" smtClean="0">
                <a:sym typeface="Wingdings" pitchFamily="2" charset="2"/>
              </a:rPr>
              <a:t>nên</a:t>
            </a:r>
            <a:r>
              <a:rPr lang="en-US" sz="2800" b="1" i="1" dirty="0" smtClean="0">
                <a:sym typeface="Wingdings" pitchFamily="2" charset="2"/>
              </a:rPr>
              <a:t> </a:t>
            </a:r>
            <a:r>
              <a:rPr lang="en-US" sz="2800" b="1" i="1" dirty="0" err="1" smtClean="0">
                <a:sym typeface="Wingdings" pitchFamily="2" charset="2"/>
              </a:rPr>
              <a:t>sự</a:t>
            </a:r>
            <a:r>
              <a:rPr lang="en-US" sz="2800" b="1" i="1" dirty="0" smtClean="0">
                <a:sym typeface="Wingdings" pitchFamily="2" charset="2"/>
              </a:rPr>
              <a:t> </a:t>
            </a:r>
            <a:r>
              <a:rPr lang="en-US" sz="2800" b="1" i="1" dirty="0" err="1" smtClean="0">
                <a:sym typeface="Wingdings" pitchFamily="2" charset="2"/>
              </a:rPr>
              <a:t>thay</a:t>
            </a:r>
            <a:r>
              <a:rPr lang="en-US" sz="2800" b="1" i="1" dirty="0" smtClean="0">
                <a:sym typeface="Wingdings" pitchFamily="2" charset="2"/>
              </a:rPr>
              <a:t> </a:t>
            </a:r>
            <a:r>
              <a:rPr lang="en-US" sz="2800" b="1" i="1" dirty="0" err="1" smtClean="0">
                <a:sym typeface="Wingdings" pitchFamily="2" charset="2"/>
              </a:rPr>
              <a:t>đổi</a:t>
            </a:r>
            <a:r>
              <a:rPr lang="en-US" sz="2800" b="1" i="1" dirty="0" smtClean="0">
                <a:sym typeface="Wingdings" pitchFamily="2" charset="2"/>
              </a:rPr>
              <a:t>  </a:t>
            </a:r>
            <a:r>
              <a:rPr lang="en-US" sz="2800" b="1" i="1" dirty="0" err="1" smtClean="0">
                <a:sym typeface="Wingdings" pitchFamily="2" charset="2"/>
              </a:rPr>
              <a:t>tạo</a:t>
            </a:r>
            <a:r>
              <a:rPr lang="en-US" sz="2800" b="1" i="1" dirty="0" smtClean="0">
                <a:sym typeface="Wingdings" pitchFamily="2" charset="2"/>
              </a:rPr>
              <a:t> </a:t>
            </a:r>
            <a:r>
              <a:rPr lang="en-US" sz="2800" b="1" i="1" dirty="0" err="1" smtClean="0">
                <a:sym typeface="Wingdings" pitchFamily="2" charset="2"/>
              </a:rPr>
              <a:t>nên</a:t>
            </a:r>
            <a:r>
              <a:rPr lang="en-US" sz="2800" b="1" i="1" dirty="0" smtClean="0">
                <a:sym typeface="Wingdings" pitchFamily="2" charset="2"/>
              </a:rPr>
              <a:t> </a:t>
            </a:r>
            <a:r>
              <a:rPr lang="en-US" sz="2800" b="1" i="1" dirty="0" err="1" smtClean="0">
                <a:sym typeface="Wingdings" pitchFamily="2" charset="2"/>
              </a:rPr>
              <a:t>sự</a:t>
            </a:r>
            <a:r>
              <a:rPr lang="en-US" sz="2800" b="1" i="1" dirty="0" smtClean="0">
                <a:sym typeface="Wingdings" pitchFamily="2" charset="2"/>
              </a:rPr>
              <a:t> </a:t>
            </a:r>
            <a:r>
              <a:rPr lang="en-US" sz="2800" b="1" i="1" dirty="0" err="1" smtClean="0">
                <a:sym typeface="Wingdings" pitchFamily="2" charset="2"/>
              </a:rPr>
              <a:t>phát</a:t>
            </a:r>
            <a:r>
              <a:rPr lang="en-US" sz="2800" b="1" i="1" dirty="0" smtClean="0">
                <a:sym typeface="Wingdings" pitchFamily="2" charset="2"/>
              </a:rPr>
              <a:t> </a:t>
            </a:r>
            <a:r>
              <a:rPr lang="en-US" sz="2800" b="1" i="1" dirty="0" err="1" smtClean="0">
                <a:sym typeface="Wingdings" pitchFamily="2" charset="2"/>
              </a:rPr>
              <a:t>triển</a:t>
            </a:r>
            <a:r>
              <a:rPr lang="en-US" sz="2800" b="1" i="1" dirty="0" smtClean="0">
                <a:sym typeface="Wingdings" pitchFamily="2" charset="2"/>
              </a:rPr>
              <a:t>.</a:t>
            </a:r>
            <a:endParaRPr lang="en-US" sz="2800" b="1" i="1" dirty="0"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7897" y="4953000"/>
            <a:ext cx="18054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CHẤT?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797897" y="5943600"/>
            <a:ext cx="2423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LƯỢNG?</a:t>
            </a:r>
            <a:endParaRPr lang="en-US" sz="4800" dirty="0"/>
          </a:p>
        </p:txBody>
      </p:sp>
      <p:sp>
        <p:nvSpPr>
          <p:cNvPr id="6" name="Right Brace 5"/>
          <p:cNvSpPr/>
          <p:nvPr/>
        </p:nvSpPr>
        <p:spPr>
          <a:xfrm>
            <a:off x="3962400" y="5105400"/>
            <a:ext cx="533400" cy="1524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05401" y="5368498"/>
            <a:ext cx="327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Mối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quan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hệ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giữa</a:t>
            </a:r>
            <a:r>
              <a:rPr lang="en-US" sz="3200" b="1" i="1" dirty="0" smtClean="0">
                <a:solidFill>
                  <a:srgbClr val="FF0000"/>
                </a:solidFill>
              </a:rPr>
              <a:t> CHẤT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và</a:t>
            </a:r>
            <a:r>
              <a:rPr lang="en-US" sz="3200" b="1" i="1" dirty="0" smtClean="0">
                <a:solidFill>
                  <a:srgbClr val="FF0000"/>
                </a:solidFill>
              </a:rPr>
              <a:t> LƯỢNG?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50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533400"/>
            <a:ext cx="24136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 smtClean="0">
                <a:solidFill>
                  <a:srgbClr val="FF0000"/>
                </a:solidFill>
              </a:rPr>
              <a:t>CHẤT?</a:t>
            </a:r>
            <a:endParaRPr lang="en-US" sz="6600" dirty="0"/>
          </a:p>
        </p:txBody>
      </p:sp>
      <p:sp>
        <p:nvSpPr>
          <p:cNvPr id="7" name="Rectangle 6"/>
          <p:cNvSpPr/>
          <p:nvPr/>
        </p:nvSpPr>
        <p:spPr>
          <a:xfrm>
            <a:off x="381000" y="1787604"/>
            <a:ext cx="32636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 smtClean="0">
                <a:solidFill>
                  <a:srgbClr val="FF0000"/>
                </a:solidFill>
              </a:rPr>
              <a:t>LƯỢNG?</a:t>
            </a:r>
            <a:endParaRPr lang="en-US" sz="6600" dirty="0"/>
          </a:p>
        </p:txBody>
      </p:sp>
      <p:sp>
        <p:nvSpPr>
          <p:cNvPr id="8" name="Right Brace 7"/>
          <p:cNvSpPr/>
          <p:nvPr/>
        </p:nvSpPr>
        <p:spPr>
          <a:xfrm>
            <a:off x="4002703" y="533400"/>
            <a:ext cx="533400" cy="2362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Rectangle 8"/>
          <p:cNvSpPr/>
          <p:nvPr/>
        </p:nvSpPr>
        <p:spPr>
          <a:xfrm>
            <a:off x="4536103" y="948898"/>
            <a:ext cx="45316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</a:rPr>
              <a:t>Mối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quan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hệ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giữa</a:t>
            </a:r>
            <a:r>
              <a:rPr lang="en-US" sz="4400" b="1" i="1" dirty="0" smtClean="0">
                <a:solidFill>
                  <a:srgbClr val="FF0000"/>
                </a:solidFill>
              </a:rPr>
              <a:t> CHẤT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và</a:t>
            </a:r>
            <a:r>
              <a:rPr lang="en-US" sz="4400" b="1" i="1" dirty="0" smtClean="0">
                <a:solidFill>
                  <a:srgbClr val="FF0000"/>
                </a:solidFill>
              </a:rPr>
              <a:t> LƯỢNG?</a:t>
            </a:r>
            <a:endParaRPr lang="en-US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0733"/>
            <a:ext cx="9151307" cy="340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0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775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2063" y="2851576"/>
            <a:ext cx="30365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CHẤT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là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gì</a:t>
            </a:r>
            <a:r>
              <a:rPr lang="en-US" sz="4800" b="1" i="1" dirty="0">
                <a:solidFill>
                  <a:srgbClr val="FF0000"/>
                </a:solidFill>
              </a:rPr>
              <a:t>?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30382" y="522982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/>
              <a:t>Là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những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thuộc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tính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cơ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bản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vốn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có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của</a:t>
            </a:r>
            <a:r>
              <a:rPr lang="en-US" sz="3200" b="1" i="1" dirty="0" smtClean="0"/>
              <a:t> SVHT</a:t>
            </a:r>
            <a:endParaRPr lang="en-US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0" y="2819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2060"/>
                </a:solidFill>
              </a:rPr>
              <a:t>Tiêu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biểu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cho</a:t>
            </a:r>
            <a:r>
              <a:rPr lang="en-US" sz="3200" b="1" i="1" dirty="0" smtClean="0">
                <a:solidFill>
                  <a:srgbClr val="002060"/>
                </a:solidFill>
              </a:rPr>
              <a:t> SVHT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đó</a:t>
            </a:r>
            <a:endParaRPr lang="en-US" sz="3200" b="1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866382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2060"/>
                </a:solidFill>
              </a:rPr>
              <a:t>Phân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biệt</a:t>
            </a:r>
            <a:r>
              <a:rPr lang="en-US" sz="3200" b="1" i="1" dirty="0" smtClean="0">
                <a:solidFill>
                  <a:srgbClr val="002060"/>
                </a:solidFill>
              </a:rPr>
              <a:t> SVHT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này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với</a:t>
            </a:r>
            <a:r>
              <a:rPr lang="en-US" sz="3200" b="1" i="1" dirty="0" smtClean="0">
                <a:solidFill>
                  <a:srgbClr val="002060"/>
                </a:solidFill>
              </a:rPr>
              <a:t> SVHT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khác</a:t>
            </a:r>
            <a:endParaRPr lang="en-US" sz="3200" b="1" dirty="0" smtClean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40" y="131618"/>
            <a:ext cx="2470160" cy="245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86" y="3833379"/>
            <a:ext cx="2848841" cy="28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0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11362" y="304800"/>
            <a:ext cx="36802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LƯỢNG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là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i="1" dirty="0" smtClean="0">
                <a:solidFill>
                  <a:srgbClr val="FF0000"/>
                </a:solidFill>
              </a:rPr>
              <a:t>?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048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/>
              <a:t>Là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những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thuộc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tính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cơ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bản</a:t>
            </a:r>
            <a:r>
              <a:rPr lang="en-US" sz="3600" b="1" i="1" dirty="0" smtClean="0"/>
              <a:t>, </a:t>
            </a:r>
            <a:r>
              <a:rPr lang="en-US" sz="3600" b="1" i="1" dirty="0" err="1" smtClean="0"/>
              <a:t>vốn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có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của</a:t>
            </a:r>
            <a:r>
              <a:rPr lang="en-US" sz="3600" b="1" i="1" dirty="0" smtClean="0"/>
              <a:t> SVHT</a:t>
            </a:r>
            <a:endParaRPr lang="en-US" sz="3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17418" y="2521327"/>
            <a:ext cx="43265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 smtClean="0"/>
              <a:t>Biểu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thị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các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nội</a:t>
            </a:r>
            <a:r>
              <a:rPr lang="en-US" sz="3200" b="1" i="1" dirty="0" smtClean="0"/>
              <a:t> dung </a:t>
            </a:r>
            <a:r>
              <a:rPr lang="en-US" sz="3200" b="1" i="1" dirty="0" err="1" smtClean="0"/>
              <a:t>của</a:t>
            </a:r>
            <a:r>
              <a:rPr lang="en-US" sz="3200" b="1" i="1" dirty="0" smtClean="0"/>
              <a:t> SVHT </a:t>
            </a:r>
            <a:r>
              <a:rPr lang="en-US" sz="3200" b="1" i="1" dirty="0" err="1" smtClean="0"/>
              <a:t>như</a:t>
            </a:r>
            <a:r>
              <a:rPr lang="en-US" sz="3200" b="1" i="1" dirty="0" smtClean="0"/>
              <a:t>:</a:t>
            </a:r>
          </a:p>
          <a:p>
            <a:pPr algn="just"/>
            <a:r>
              <a:rPr lang="en-US" sz="3200" b="1" i="1" dirty="0" smtClean="0"/>
              <a:t>- </a:t>
            </a:r>
            <a:r>
              <a:rPr lang="en-US" sz="3200" b="1" i="1" dirty="0" err="1" smtClean="0"/>
              <a:t>trình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độ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phát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triển</a:t>
            </a:r>
            <a:r>
              <a:rPr lang="en-US" sz="3200" b="1" i="1" dirty="0" smtClean="0"/>
              <a:t> (</a:t>
            </a:r>
            <a:r>
              <a:rPr lang="en-US" sz="3200" b="1" i="1" dirty="0" err="1" smtClean="0"/>
              <a:t>cao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thấp</a:t>
            </a:r>
            <a:r>
              <a:rPr lang="en-US" sz="3200" b="1" i="1" dirty="0" smtClean="0"/>
              <a:t>)…</a:t>
            </a:r>
          </a:p>
          <a:p>
            <a:pPr algn="just"/>
            <a:r>
              <a:rPr lang="en-US" sz="3200" b="1" i="1" dirty="0" smtClean="0"/>
              <a:t>- </a:t>
            </a:r>
            <a:r>
              <a:rPr lang="en-US" sz="3200" b="1" i="1" dirty="0" err="1" smtClean="0"/>
              <a:t>quy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mô</a:t>
            </a:r>
            <a:r>
              <a:rPr lang="en-US" sz="3200" b="1" i="1" dirty="0" smtClean="0"/>
              <a:t> (</a:t>
            </a:r>
            <a:r>
              <a:rPr lang="en-US" sz="3200" b="1" i="1" dirty="0" err="1" smtClean="0"/>
              <a:t>lớn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nhỏ</a:t>
            </a:r>
            <a:r>
              <a:rPr lang="en-US" sz="3200" b="1" i="1" dirty="0" smtClean="0"/>
              <a:t>)…</a:t>
            </a:r>
          </a:p>
          <a:p>
            <a:pPr algn="just"/>
            <a:r>
              <a:rPr lang="en-US" sz="3200" b="1" i="1" dirty="0" smtClean="0"/>
              <a:t>- </a:t>
            </a:r>
            <a:r>
              <a:rPr lang="en-US" sz="3200" b="1" i="1" dirty="0" err="1" smtClean="0"/>
              <a:t>tốc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độ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vận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động</a:t>
            </a:r>
            <a:r>
              <a:rPr lang="en-US" sz="3200" b="1" i="1" dirty="0" smtClean="0"/>
              <a:t> (</a:t>
            </a:r>
            <a:r>
              <a:rPr lang="en-US" sz="3200" b="1" i="1" dirty="0" err="1" smtClean="0"/>
              <a:t>nhanh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chậm</a:t>
            </a:r>
            <a:r>
              <a:rPr lang="en-US" sz="3200" b="1" i="1" dirty="0" smtClean="0"/>
              <a:t>)…</a:t>
            </a:r>
          </a:p>
          <a:p>
            <a:pPr algn="just"/>
            <a:r>
              <a:rPr lang="en-US" sz="3200" b="1" i="1" dirty="0" smtClean="0"/>
              <a:t>- </a:t>
            </a:r>
            <a:r>
              <a:rPr lang="en-US" sz="3200" b="1" i="1" dirty="0" err="1" smtClean="0"/>
              <a:t>số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lượng</a:t>
            </a:r>
            <a:r>
              <a:rPr lang="en-US" sz="3200" b="1" i="1" dirty="0" smtClean="0"/>
              <a:t> (</a:t>
            </a:r>
            <a:r>
              <a:rPr lang="en-US" sz="3200" b="1" i="1" dirty="0" err="1" smtClean="0"/>
              <a:t>ít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nhiều</a:t>
            </a:r>
            <a:r>
              <a:rPr lang="en-US" sz="3200" b="1" i="1" dirty="0" smtClean="0"/>
              <a:t>)…</a:t>
            </a:r>
            <a:endParaRPr lang="en-US" sz="3200" b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0782"/>
            <a:ext cx="4817418" cy="468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0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65" y="1447800"/>
            <a:ext cx="4807402" cy="54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01" y="0"/>
            <a:ext cx="91104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i="1" dirty="0" err="1" smtClean="0">
                <a:solidFill>
                  <a:schemeClr val="tx1"/>
                </a:solidFill>
              </a:rPr>
              <a:t>Mối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</a:rPr>
              <a:t>quan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</a:rPr>
              <a:t>hệ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</a:rPr>
              <a:t>giữa</a:t>
            </a:r>
            <a:r>
              <a:rPr lang="en-US" sz="4400" b="1" i="1" dirty="0" smtClean="0">
                <a:solidFill>
                  <a:srgbClr val="FF0000"/>
                </a:solidFill>
              </a:rPr>
              <a:t> CHẤT </a:t>
            </a:r>
            <a:r>
              <a:rPr lang="en-US" sz="4400" b="1" i="1" dirty="0" err="1" smtClean="0">
                <a:solidFill>
                  <a:schemeClr val="tx1"/>
                </a:solidFill>
              </a:rPr>
              <a:t>và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smtClean="0">
                <a:solidFill>
                  <a:srgbClr val="FF0000"/>
                </a:solidFill>
              </a:rPr>
              <a:t>LƯỢNG?</a:t>
            </a:r>
            <a:endParaRPr lang="en-US" sz="4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8" y="1446551"/>
            <a:ext cx="4587366" cy="54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3124200"/>
            <a:ext cx="2844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    </a:t>
            </a:r>
            <a:r>
              <a:rPr lang="en-US" sz="3600" b="1" i="1" dirty="0" err="1">
                <a:solidFill>
                  <a:srgbClr val="FF0000"/>
                </a:solidFill>
              </a:rPr>
              <a:t>l</a:t>
            </a:r>
            <a:r>
              <a:rPr lang="en-US" sz="3600" b="1" i="1" dirty="0" err="1" smtClean="0">
                <a:solidFill>
                  <a:srgbClr val="FF0000"/>
                </a:solidFill>
              </a:rPr>
              <a:t>ượng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đổi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600" b="1" i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en-US" sz="3600" b="1" i="1" dirty="0" err="1" smtClean="0">
                <a:solidFill>
                  <a:srgbClr val="FF0000"/>
                </a:solidFill>
                <a:sym typeface="Wingdings" pitchFamily="2" charset="2"/>
              </a:rPr>
              <a:t>chất</a:t>
            </a:r>
            <a:r>
              <a:rPr lang="en-US" sz="3600" b="1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sym typeface="Wingdings" pitchFamily="2" charset="2"/>
              </a:rPr>
              <a:t>dổi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971800"/>
            <a:ext cx="2844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      </a:t>
            </a:r>
            <a:r>
              <a:rPr lang="en-US" sz="3600" b="1" i="1" dirty="0" err="1">
                <a:solidFill>
                  <a:srgbClr val="FF0000"/>
                </a:solidFill>
              </a:rPr>
              <a:t>c</a:t>
            </a:r>
            <a:r>
              <a:rPr lang="en-US" sz="3600" b="1" i="1" dirty="0" err="1" smtClean="0">
                <a:solidFill>
                  <a:srgbClr val="FF0000"/>
                </a:solidFill>
              </a:rPr>
              <a:t>hất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mới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i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en-US" sz="3600" b="1" i="1" dirty="0" err="1" smtClean="0">
                <a:solidFill>
                  <a:srgbClr val="FF0000"/>
                </a:solidFill>
                <a:sym typeface="Wingdings" pitchFamily="2" charset="2"/>
              </a:rPr>
              <a:t>lượng</a:t>
            </a:r>
            <a:r>
              <a:rPr lang="en-US" sz="3600" b="1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sym typeface="Wingdings" pitchFamily="2" charset="2"/>
              </a:rPr>
              <a:t>mới</a:t>
            </a:r>
            <a:r>
              <a:rPr lang="en-US" sz="3600" b="1" i="1" dirty="0" smtClean="0">
                <a:solidFill>
                  <a:srgbClr val="FF0000"/>
                </a:solidFill>
                <a:sym typeface="Wingdings" pitchFamily="2" charset="2"/>
              </a:rPr>
              <a:t>       </a:t>
            </a:r>
            <a:r>
              <a:rPr lang="en-US" sz="3600" b="1" i="1" dirty="0" err="1" smtClean="0">
                <a:solidFill>
                  <a:srgbClr val="FF0000"/>
                </a:solidFill>
                <a:sym typeface="Wingdings" pitchFamily="2" charset="2"/>
              </a:rPr>
              <a:t>tương</a:t>
            </a:r>
            <a:r>
              <a:rPr lang="en-US" sz="3600" b="1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sym typeface="Wingdings" pitchFamily="2" charset="2"/>
              </a:rPr>
              <a:t>ứng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94608"/>
            <a:ext cx="68199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sosceles Triangle 2"/>
          <p:cNvSpPr/>
          <p:nvPr/>
        </p:nvSpPr>
        <p:spPr>
          <a:xfrm>
            <a:off x="1066800" y="966133"/>
            <a:ext cx="209550" cy="3714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124200" y="956608"/>
            <a:ext cx="209550" cy="3714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5029200" y="956608"/>
            <a:ext cx="209550" cy="3714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6877050" y="966133"/>
            <a:ext cx="209550" cy="3714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1806051" y="1055557"/>
            <a:ext cx="361950" cy="15356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3863451" y="1074607"/>
            <a:ext cx="361950" cy="15356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5400000">
            <a:off x="5768451" y="1055557"/>
            <a:ext cx="361950" cy="15356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381000" y="3391407"/>
            <a:ext cx="304800" cy="533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442912" y="2311007"/>
            <a:ext cx="180975" cy="76782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95375" y="3242608"/>
            <a:ext cx="721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err="1" smtClean="0"/>
              <a:t>Điểm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nút</a:t>
            </a:r>
            <a:r>
              <a:rPr lang="en-US" sz="2400" b="1" i="1" dirty="0" smtClean="0"/>
              <a:t>: </a:t>
            </a:r>
            <a:r>
              <a:rPr lang="en-US" sz="2400" i="1" dirty="0" err="1" smtClean="0"/>
              <a:t>là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điểm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giới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hạn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tại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sự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biến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đổi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của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lượng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thay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đổi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chất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của</a:t>
            </a:r>
            <a:r>
              <a:rPr lang="en-US" sz="2400" i="1" dirty="0" smtClean="0"/>
              <a:t> SVHT.</a:t>
            </a:r>
            <a:endParaRPr lang="en-US" sz="24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128207" y="2279421"/>
            <a:ext cx="721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err="1" smtClean="0"/>
              <a:t>Độ</a:t>
            </a:r>
            <a:r>
              <a:rPr lang="en-US" sz="2400" b="1" i="1" dirty="0" smtClean="0"/>
              <a:t>: </a:t>
            </a:r>
            <a:r>
              <a:rPr lang="en-US" sz="2400" i="1" dirty="0" err="1" smtClean="0"/>
              <a:t>là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giới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hạn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trong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sự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biến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đổi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về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lượng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chưa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thay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đổi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chất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của</a:t>
            </a:r>
            <a:r>
              <a:rPr lang="en-US" sz="2400" i="1" dirty="0" smtClean="0"/>
              <a:t> SVHT.</a:t>
            </a:r>
            <a:r>
              <a:rPr lang="en-US" sz="2400" b="1" i="1" dirty="0" smtClean="0"/>
              <a:t> </a:t>
            </a:r>
            <a:endParaRPr lang="en-US" sz="24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981200" y="44958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err="1" smtClean="0"/>
              <a:t>Sự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biến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đổi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về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chất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của</a:t>
            </a:r>
            <a:r>
              <a:rPr lang="en-US" sz="2400" b="1" i="1" dirty="0" smtClean="0"/>
              <a:t> SVHT </a:t>
            </a:r>
            <a:r>
              <a:rPr lang="en-US" sz="2400" b="1" i="1" dirty="0" err="1" smtClean="0"/>
              <a:t>bao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giờ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cũng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bắt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đầu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từ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sự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biến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đổi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về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lượng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Sự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biến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đổi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này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diễn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ra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dần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dần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Quá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trình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biến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đổi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này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có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ảnh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hưởng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đến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trạng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thái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chất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của</a:t>
            </a:r>
            <a:r>
              <a:rPr lang="en-US" sz="2400" b="1" i="1" dirty="0" smtClean="0"/>
              <a:t> SVHT </a:t>
            </a:r>
            <a:r>
              <a:rPr lang="en-US" sz="2400" b="1" i="1" dirty="0" err="1" smtClean="0"/>
              <a:t>nhưng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chất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của</a:t>
            </a:r>
            <a:r>
              <a:rPr lang="en-US" sz="2400" b="1" i="1" dirty="0" smtClean="0"/>
              <a:t> SVHT </a:t>
            </a:r>
            <a:r>
              <a:rPr lang="en-US" sz="2400" b="1" i="1" dirty="0" err="1" smtClean="0"/>
              <a:t>chưa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biến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đổi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ngay</a:t>
            </a:r>
            <a:r>
              <a:rPr lang="en-US" sz="2400" b="1" i="1" dirty="0" smtClean="0"/>
              <a:t>.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8950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"/>
            <a:ext cx="7210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 smtClean="0"/>
              <a:t>Khi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sự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biến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đổi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về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lượng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đạt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đến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một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giới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hạn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nhất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định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phá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vỡ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sự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thống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nhất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giữa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chất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và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lượng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thì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chất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mới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ra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đời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thay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thế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chất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cũ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sự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vật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mới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ra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đời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thay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thế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sự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vật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cũ</a:t>
            </a:r>
            <a:r>
              <a:rPr lang="en-US" sz="2800" b="1" i="1" dirty="0" smtClean="0"/>
              <a:t>.</a:t>
            </a:r>
            <a:endParaRPr lang="en-US" sz="2800" b="1" dirty="0" smtClean="0"/>
          </a:p>
        </p:txBody>
      </p:sp>
      <p:sp>
        <p:nvSpPr>
          <p:cNvPr id="3" name="Right Arrow 2"/>
          <p:cNvSpPr/>
          <p:nvPr/>
        </p:nvSpPr>
        <p:spPr>
          <a:xfrm>
            <a:off x="571500" y="727501"/>
            <a:ext cx="533400" cy="8309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9600" y="4165937"/>
            <a:ext cx="73533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1562100" y="3805151"/>
            <a:ext cx="304800" cy="533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4023656" y="2694981"/>
            <a:ext cx="639488" cy="4343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7086600" y="3861137"/>
            <a:ext cx="304800" cy="533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4100" y="5308937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2060"/>
                </a:solidFill>
              </a:rPr>
              <a:t>Độ</a:t>
            </a:r>
            <a:r>
              <a:rPr lang="en-US" sz="3200" b="1" i="1" dirty="0" smtClean="0">
                <a:solidFill>
                  <a:srgbClr val="002060"/>
                </a:solidFill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</a:rPr>
              <a:t>quá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trình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</a:rPr>
              <a:t> HS qua </a:t>
            </a:r>
            <a:r>
              <a:rPr lang="en-US" sz="2800" dirty="0" err="1" smtClean="0">
                <a:solidFill>
                  <a:srgbClr val="002060"/>
                </a:solidFill>
              </a:rPr>
              <a:t>các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năm</a:t>
            </a:r>
            <a:r>
              <a:rPr lang="en-US" sz="2800" dirty="0" smtClean="0">
                <a:solidFill>
                  <a:srgbClr val="002060"/>
                </a:solidFill>
              </a:rPr>
              <a:t> 6, 7, 8, 9.</a:t>
            </a:r>
            <a:endParaRPr lang="en-US" sz="3200" b="1" dirty="0" smtClean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2489537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2060"/>
                </a:solidFill>
              </a:rPr>
              <a:t>Điểm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nút</a:t>
            </a:r>
            <a:r>
              <a:rPr lang="en-US" sz="3200" b="1" i="1" dirty="0" smtClean="0">
                <a:solidFill>
                  <a:srgbClr val="002060"/>
                </a:solidFill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</a:rPr>
              <a:t>kì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thi</a:t>
            </a:r>
            <a:r>
              <a:rPr lang="en-US" sz="2800" dirty="0" smtClean="0">
                <a:solidFill>
                  <a:srgbClr val="002060"/>
                </a:solidFill>
              </a:rPr>
              <a:t> TS 10/ </a:t>
            </a:r>
            <a:r>
              <a:rPr lang="en-US" sz="2800" dirty="0" err="1" smtClean="0">
                <a:solidFill>
                  <a:srgbClr val="002060"/>
                </a:solidFill>
              </a:rPr>
              <a:t>xét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tuyển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vào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</a:rPr>
              <a:t> 10</a:t>
            </a:r>
            <a:endParaRPr lang="en-US" sz="3200" b="1" dirty="0" smtClean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300" y="3072825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</a:rPr>
              <a:t>HS. THCS</a:t>
            </a:r>
            <a:endParaRPr lang="en-US" sz="3200" b="1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1300" y="4419600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</a:rPr>
              <a:t>HS. THPT</a:t>
            </a:r>
            <a:endParaRPr lang="en-US" sz="3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"/>
            <a:ext cx="7210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smtClean="0">
                <a:solidFill>
                  <a:srgbClr val="FF0000"/>
                </a:solidFill>
              </a:rPr>
              <a:t>CHẤT MỚI</a:t>
            </a:r>
            <a:r>
              <a:rPr lang="en-US" sz="3200" b="1" i="1" dirty="0" smtClean="0"/>
              <a:t> RA ĐỜI LẠI </a:t>
            </a:r>
            <a:r>
              <a:rPr lang="en-US" sz="3200" b="1" i="1" dirty="0" smtClean="0">
                <a:solidFill>
                  <a:srgbClr val="FF0000"/>
                </a:solidFill>
              </a:rPr>
              <a:t>BAO HÀM MỘT LƯỢNG MỚI TƯƠNG ỨNG.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1500" y="270301"/>
            <a:ext cx="533400" cy="8309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295400"/>
            <a:ext cx="533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/>
              <a:t>VÍ DỤ: </a:t>
            </a:r>
          </a:p>
          <a:p>
            <a:pPr algn="just"/>
            <a:r>
              <a:rPr lang="en-US" sz="2800" b="1" i="1" dirty="0" smtClean="0"/>
              <a:t>HS THCS </a:t>
            </a:r>
            <a:r>
              <a:rPr lang="en-US" sz="2800" b="1" i="1" dirty="0" err="1" smtClean="0"/>
              <a:t>có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lượng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kiến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thức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khác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với</a:t>
            </a:r>
            <a:r>
              <a:rPr lang="en-US" sz="2800" b="1" i="1" dirty="0" smtClean="0"/>
              <a:t> HS THPT.</a:t>
            </a:r>
          </a:p>
          <a:p>
            <a:pPr algn="just"/>
            <a:r>
              <a:rPr lang="en-US" sz="2800" b="1" i="1" dirty="0" smtClean="0"/>
              <a:t>SV </a:t>
            </a:r>
            <a:r>
              <a:rPr lang="en-US" sz="2800" b="1" i="1" dirty="0" err="1" smtClean="0"/>
              <a:t>Đại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học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có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lượng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kiến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thức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khác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với</a:t>
            </a:r>
            <a:r>
              <a:rPr lang="en-US" sz="2800" b="1" i="1" dirty="0" smtClean="0"/>
              <a:t> HS THPT.</a:t>
            </a:r>
            <a:endParaRPr lang="en-US" sz="2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00" y="4259943"/>
            <a:ext cx="952500" cy="252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4180344"/>
            <a:ext cx="72104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nhẫn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517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Thinh Nguyen</dc:creator>
  <cp:lastModifiedBy>Thinh Nguyen</cp:lastModifiedBy>
  <cp:revision>35</cp:revision>
  <dcterms:created xsi:type="dcterms:W3CDTF">2021-10-12T14:29:32Z</dcterms:created>
  <dcterms:modified xsi:type="dcterms:W3CDTF">2021-10-17T14:07:35Z</dcterms:modified>
</cp:coreProperties>
</file>